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46D1D2-189A-430E-ACCB-36A51C751515}">
  <a:tblStyle styleId="{4946D1D2-189A-430E-ACCB-36A51C75151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Mon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Mon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Mon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f44919b2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f44919b2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f44919b2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f44919b2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f44919b2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f44919b2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f44919b2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f44919b2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f44919b2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f44919b2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f44919b2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f44919b2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f44919b2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f44919b2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f44919b2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f44919b2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f44919b2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f44919b2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06579" y="1178355"/>
            <a:ext cx="68256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829850" y="508375"/>
            <a:ext cx="658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2" y="0"/>
            <a:ext cx="90793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2" y="0"/>
            <a:ext cx="909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684750" y="1545450"/>
            <a:ext cx="5263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</a:rPr>
              <a:t>Thank You</a:t>
            </a:r>
            <a:endParaRPr sz="4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3" y="0"/>
            <a:ext cx="90778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" y="0"/>
            <a:ext cx="9129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078325" y="4590275"/>
            <a:ext cx="6189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Lightweight &amp; Easily Integrates with Standard Perceptron Logic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0975" y="130425"/>
            <a:ext cx="7304050" cy="51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 title="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675" y="108825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-336425" y="4410850"/>
            <a:ext cx="59436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Faster convergence toward biased branch behavior, improving accuracy in longer traces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9" y="0"/>
            <a:ext cx="91189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656" y="112125"/>
            <a:ext cx="91268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717700" y="418650"/>
            <a:ext cx="722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Evaluation and Results Comparison</a:t>
            </a:r>
            <a:endParaRPr sz="1800">
              <a:solidFill>
                <a:srgbClr val="FFFFFF"/>
              </a:solidFill>
            </a:endParaRPr>
          </a:p>
        </p:txBody>
      </p:sp>
      <p:graphicFrame>
        <p:nvGraphicFramePr>
          <p:cNvPr id="97" name="Google Shape;97;p18"/>
          <p:cNvGraphicFramePr/>
          <p:nvPr/>
        </p:nvGraphicFramePr>
        <p:xfrm>
          <a:off x="152400" y="108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{4946D1D2-189A-430E-ACCB-36A51C751515}</a:tableStyleId>
              </a:tblPr>
              <a:tblGrid>
                <a:gridCol w="1477475"/>
                <a:gridCol w="3203375"/>
              </a:tblGrid>
              <a:tr h="594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Metric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Observation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IPC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Identical to Perceptron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Branch Accuracy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Slight gain (e.g., in </a:t>
                      </a:r>
                      <a:r>
                        <a:rPr b="1" lang="en" sz="11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calculix</a:t>
                      </a: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)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Bias Logic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Uses 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w₀ = B × (T - N)</a:t>
                      </a:r>
                      <a:r>
                        <a:rPr lang="en" sz="1100">
                          <a:solidFill>
                            <a:schemeClr val="lt1"/>
                          </a:solidFill>
                        </a:rPr>
                        <a:t> heuristic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L1D Miss Rate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Marginal improvement in some traces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Overhead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Negligible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8" name="Google Shape;98;p18"/>
          <p:cNvSpPr txBox="1"/>
          <p:nvPr/>
        </p:nvSpPr>
        <p:spPr>
          <a:xfrm>
            <a:off x="239225" y="4642600"/>
            <a:ext cx="7543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A safe, low-overhead enhancement with minor but consistent benefits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8" y="0"/>
            <a:ext cx="9110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7" y="0"/>
            <a:ext cx="90970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358850" y="231750"/>
            <a:ext cx="63846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</a:rPr>
              <a:t> Conclusion</a:t>
            </a:r>
            <a:endParaRPr b="1"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 It introduces a dynamic bias-based perceptron model.</a:t>
            </a:r>
            <a:br>
              <a:rPr lang="en" sz="1100">
                <a:solidFill>
                  <a:srgbClr val="FFFFFF"/>
                </a:solidFill>
              </a:rPr>
            </a:b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 Learns branch behavior faster using heuristic: </a:t>
            </a:r>
            <a:r>
              <a:rPr b="1" lang="en" sz="1100">
                <a:solidFill>
                  <a:srgbClr val="FFFFFF"/>
                </a:solidFill>
              </a:rPr>
              <a:t>w₀ = B × (T - N)</a:t>
            </a:r>
            <a:r>
              <a:rPr lang="en" sz="1100">
                <a:solidFill>
                  <a:srgbClr val="FFFFFF"/>
                </a:solidFill>
              </a:rPr>
              <a:t>.</a:t>
            </a:r>
            <a:br>
              <a:rPr lang="en" sz="1100">
                <a:solidFill>
                  <a:srgbClr val="FFFFFF"/>
                </a:solidFill>
              </a:rPr>
            </a:b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 Maintains performance parity with classical perceptron while reducing L1D misses in select cases.</a:t>
            </a:r>
            <a:br>
              <a:rPr lang="en" sz="1100">
                <a:solidFill>
                  <a:srgbClr val="FFFFFF"/>
                </a:solidFill>
              </a:rPr>
            </a:b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Verified across diverse traces including </a:t>
            </a:r>
            <a:r>
              <a:rPr i="1" lang="en" sz="1100">
                <a:solidFill>
                  <a:srgbClr val="FFFFFF"/>
                </a:solidFill>
              </a:rPr>
              <a:t>calculix</a:t>
            </a:r>
            <a:r>
              <a:rPr lang="en" sz="1100">
                <a:solidFill>
                  <a:srgbClr val="FFFFFF"/>
                </a:solidFill>
              </a:rPr>
              <a:t>, </a:t>
            </a:r>
            <a:r>
              <a:rPr i="1" lang="en" sz="1100">
                <a:solidFill>
                  <a:srgbClr val="FFFFFF"/>
                </a:solidFill>
              </a:rPr>
              <a:t>cassandra</a:t>
            </a:r>
            <a:r>
              <a:rPr lang="en" sz="1100">
                <a:solidFill>
                  <a:srgbClr val="FFFFFF"/>
                </a:solidFill>
              </a:rPr>
              <a:t>, and </a:t>
            </a:r>
            <a:r>
              <a:rPr i="1" lang="en" sz="1100">
                <a:solidFill>
                  <a:srgbClr val="FFFFFF"/>
                </a:solidFill>
              </a:rPr>
              <a:t>perlbench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76625" y="2347475"/>
            <a:ext cx="63621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Future Work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Dynamic Learning Rate</a:t>
            </a:r>
            <a:r>
              <a:rPr lang="en" sz="1100">
                <a:solidFill>
                  <a:schemeClr val="lt1"/>
                </a:solidFill>
              </a:rPr>
              <a:t>: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100">
                <a:solidFill>
                  <a:schemeClr val="lt1"/>
                </a:solidFill>
              </a:rPr>
              <a:t>Tune weight updates based on prediction confidence.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Confidence-Based Suppression</a:t>
            </a:r>
            <a:r>
              <a:rPr lang="en" sz="1100">
                <a:solidFill>
                  <a:schemeClr val="lt1"/>
                </a:solidFill>
              </a:rPr>
              <a:t>: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100">
                <a:solidFill>
                  <a:schemeClr val="lt1"/>
                </a:solidFill>
              </a:rPr>
              <a:t>Skip updates when prediction confidence is high.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Hybrid Predictors</a:t>
            </a:r>
            <a:r>
              <a:rPr lang="en" sz="1100">
                <a:solidFill>
                  <a:schemeClr val="lt1"/>
                </a:solidFill>
              </a:rPr>
              <a:t>: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100">
                <a:solidFill>
                  <a:schemeClr val="lt1"/>
                </a:solidFill>
              </a:rPr>
              <a:t>Combine Ashant with simpler static predictors.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Visualization</a:t>
            </a:r>
            <a:r>
              <a:rPr lang="en" sz="1100">
                <a:solidFill>
                  <a:schemeClr val="lt1"/>
                </a:solidFill>
              </a:rPr>
              <a:t>: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100">
                <a:solidFill>
                  <a:schemeClr val="lt1"/>
                </a:solidFill>
              </a:rPr>
              <a:t>Add runtime monitoring of predictor confidence and bias evolution.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7" y="0"/>
            <a:ext cx="908578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